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за 2018-2020</a:t>
            </a:r>
            <a:r>
              <a:rPr lang="ru-RU" b="1" baseline="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 годы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</c:rich>
      </c:tx>
      <c:layout>
        <c:manualLayout>
          <c:xMode val="edge"/>
          <c:yMode val="edge"/>
          <c:x val="0.39034061125609831"/>
          <c:y val="2.1363890986961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6004370106682013E-2"/>
          <c:y val="0.15148793052305645"/>
          <c:w val="0.94689839781382901"/>
          <c:h val="0.6540030941194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служащие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101</c:v>
                </c:pt>
                <c:pt idx="2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1-4488-833C-B23B4073C5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Принятые на муниципальную службу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</c:v>
                </c:pt>
                <c:pt idx="1">
                  <c:v>23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51-4488-833C-B23B4073C5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2212848"/>
        <c:axId val="1072202448"/>
      </c:barChart>
      <c:catAx>
        <c:axId val="107221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72202448"/>
        <c:crosses val="autoZero"/>
        <c:auto val="1"/>
        <c:lblAlgn val="ctr"/>
        <c:lblOffset val="100"/>
        <c:noMultiLvlLbl val="0"/>
      </c:catAx>
      <c:valAx>
        <c:axId val="1072202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2212848"/>
        <c:crosses val="autoZero"/>
        <c:crossBetween val="between"/>
      </c:valAx>
      <c:spPr>
        <a:noFill/>
        <a:ln>
          <a:solidFill>
            <a:schemeClr val="tx2">
              <a:lumMod val="15000"/>
              <a:lumOff val="85000"/>
            </a:schemeClr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Liberation Serif" panose="02020603050405020304" pitchFamily="18" charset="0"/>
              </a:rPr>
              <a:t>за 2019-2020 годы</a:t>
            </a:r>
            <a:endParaRPr lang="ru-RU" dirty="0">
              <a:solidFill>
                <a:schemeClr val="tx2">
                  <a:lumMod val="25000"/>
                </a:schemeClr>
              </a:solidFill>
              <a:latin typeface="Liberation Serif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установленных целевых показателей эффективности реализации Муниципального плана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Лист1!$A$2:$A$5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4-4FC3-AADF-E45E28962D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исполненных целевых показателей эффективности реализации Муниципального плана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Лист1!$A$2:$A$5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94-4FC3-AADF-E45E28962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9069264"/>
        <c:axId val="1119080080"/>
      </c:barChart>
      <c:catAx>
        <c:axId val="11190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9080080"/>
        <c:crossesAt val="0"/>
        <c:auto val="1"/>
        <c:lblAlgn val="ctr"/>
        <c:lblOffset val="100"/>
        <c:noMultiLvlLbl val="0"/>
      </c:catAx>
      <c:valAx>
        <c:axId val="1119080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19069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за 2018-2020 годы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3">
                  <a:lumMod val="50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9425124201561387E-2"/>
          <c:y val="0.16355699271460991"/>
          <c:w val="0.89496096522356283"/>
          <c:h val="0.55515490437042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проектов МПА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240</c:v>
                </c:pt>
                <c:pt idx="1">
                  <c:v>158</c:v>
                </c:pt>
                <c:pt idx="2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0-40AC-AB78-7DAB35F1BE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Проведение антикоррупционной экспертизы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240</c:v>
                </c:pt>
                <c:pt idx="1">
                  <c:v>158</c:v>
                </c:pt>
                <c:pt idx="2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30-40AC-AB78-7DAB35F1BE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Проведение независимой экспертизы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240</c:v>
                </c:pt>
                <c:pt idx="1">
                  <c:v>158</c:v>
                </c:pt>
                <c:pt idx="2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30-40AC-AB78-7DAB35F1BE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2199536"/>
        <c:axId val="1072211600"/>
      </c:barChart>
      <c:catAx>
        <c:axId val="107219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72211600"/>
        <c:crosses val="autoZero"/>
        <c:auto val="1"/>
        <c:lblAlgn val="ctr"/>
        <c:lblOffset val="100"/>
        <c:noMultiLvlLbl val="0"/>
      </c:catAx>
      <c:valAx>
        <c:axId val="1072211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219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3">
                  <a:lumMod val="50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AB62D-7775-4D6E-A70A-D5B339CA5F22}" type="doc">
      <dgm:prSet loTypeId="urn:microsoft.com/office/officeart/2005/8/layout/process1" loCatId="process" qsTypeId="urn:microsoft.com/office/officeart/2005/8/quickstyle/simple3" qsCatId="simple" csTypeId="urn:microsoft.com/office/officeart/2005/8/colors/accent3_2" csCatId="accent3" phldr="1"/>
      <dgm:spPr/>
    </dgm:pt>
    <dgm:pt modelId="{14356E9B-47AF-4790-84FA-EABFFE2E59CB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</a:gsLst>
        </a:gradFill>
      </dgm:spPr>
      <dgm:t>
        <a:bodyPr/>
        <a:lstStyle/>
        <a:p>
          <a:r>
            <a:rPr lang="ru-RU" sz="2800" baseline="0" dirty="0" smtClean="0">
              <a:latin typeface="Liberation Serif" panose="02020603050405020304" pitchFamily="18" charset="0"/>
            </a:rPr>
            <a:t>Проведено                          6 заседаний Комиссии</a:t>
          </a:r>
          <a:endParaRPr lang="ru-RU" sz="2800" baseline="0" dirty="0">
            <a:latin typeface="Liberation Serif" panose="02020603050405020304" pitchFamily="18" charset="0"/>
          </a:endParaRPr>
        </a:p>
      </dgm:t>
    </dgm:pt>
    <dgm:pt modelId="{ED97CBA0-1C06-4404-81D6-71D27C0DA199}" type="parTrans" cxnId="{B7190D17-2679-4692-B063-B83AB4273BD7}">
      <dgm:prSet/>
      <dgm:spPr/>
      <dgm:t>
        <a:bodyPr/>
        <a:lstStyle/>
        <a:p>
          <a:endParaRPr lang="ru-RU"/>
        </a:p>
      </dgm:t>
    </dgm:pt>
    <dgm:pt modelId="{E08048B3-5F2A-4EF6-9AA6-321FAE12CC09}" type="sibTrans" cxnId="{B7190D17-2679-4692-B063-B83AB4273BD7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51789B0C-02E7-47B2-9EC2-2B6AB1DFBFAC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</a:gsLst>
        </a:gradFill>
      </dgm:spPr>
      <dgm:t>
        <a:bodyPr/>
        <a:lstStyle/>
        <a:p>
          <a:r>
            <a:rPr lang="ru-RU" sz="1200" baseline="0" dirty="0" smtClean="0">
              <a:solidFill>
                <a:schemeClr val="bg1"/>
              </a:solidFill>
              <a:latin typeface="Liberation Serif" panose="02020603050405020304" pitchFamily="18" charset="0"/>
            </a:rPr>
            <a:t>Рассмотрено:              </a:t>
          </a:r>
        </a:p>
        <a:p>
          <a:r>
            <a:rPr lang="ru-RU" sz="1200" baseline="0" dirty="0" smtClean="0">
              <a:solidFill>
                <a:schemeClr val="bg1"/>
              </a:solidFill>
              <a:latin typeface="Liberation Serif" panose="02020603050405020304" pitchFamily="18" charset="0"/>
            </a:rPr>
            <a:t>    - материалы в отношении                      15 муниципальных служащих    в связи с представлением </a:t>
          </a:r>
          <a:r>
            <a:rPr lang="ru-RU" sz="1200" dirty="0" smtClean="0">
              <a:solidFill>
                <a:schemeClr val="bg1"/>
              </a:solidFill>
              <a:latin typeface="Liberation Serif" panose="02020603050405020304" pitchFamily="18" charset="0"/>
            </a:rPr>
            <a:t>недостоверных и (или) неполных сведений в справке о доходах, расходах, об имуществе и обязательствах имущественного характера</a:t>
          </a:r>
          <a:endParaRPr lang="ru-RU" sz="1200" baseline="0" dirty="0" smtClean="0">
            <a:solidFill>
              <a:schemeClr val="bg1"/>
            </a:solidFill>
            <a:latin typeface="Liberation Serif" panose="02020603050405020304" pitchFamily="18" charset="0"/>
          </a:endParaRPr>
        </a:p>
        <a:p>
          <a:r>
            <a:rPr lang="ru-RU" sz="1200" baseline="0" dirty="0" smtClean="0">
              <a:latin typeface="Liberation Serif" panose="02020603050405020304" pitchFamily="18" charset="0"/>
            </a:rPr>
            <a:t>- 4 вопроса о соблюдении требований о предотвращении или урегулированию конфликта интересов</a:t>
          </a:r>
        </a:p>
        <a:p>
          <a:r>
            <a:rPr lang="ru-RU" sz="1200" dirty="0" smtClean="0">
              <a:latin typeface="Liberation Serif" panose="02020603050405020304" pitchFamily="18" charset="0"/>
            </a:rPr>
            <a:t>- 1 вопрос о нарушении запрета для муниципальных служащих</a:t>
          </a:r>
          <a:endParaRPr lang="ru-RU" sz="1200" baseline="0" dirty="0" smtClean="0">
            <a:latin typeface="Liberation Serif" panose="02020603050405020304" pitchFamily="18" charset="0"/>
          </a:endParaRPr>
        </a:p>
        <a:p>
          <a:r>
            <a:rPr lang="ru-RU" sz="1200" baseline="0" dirty="0" smtClean="0">
              <a:latin typeface="Liberation Serif" panose="02020603050405020304" pitchFamily="18" charset="0"/>
            </a:rPr>
            <a:t>- 3 вопроса о возможном нарушении антикоррупционного законодательства</a:t>
          </a:r>
        </a:p>
        <a:p>
          <a:r>
            <a:rPr lang="ru-RU" sz="1200" baseline="0" dirty="0" smtClean="0">
              <a:latin typeface="Liberation Serif" panose="02020603050405020304" pitchFamily="18" charset="0"/>
            </a:rPr>
            <a:t>- 3 уведомления о возникновении личной заинтересованности, которая приводит или может привести к конфликту интересов</a:t>
          </a:r>
          <a:endParaRPr lang="ru-RU" sz="1200" baseline="0" dirty="0">
            <a:latin typeface="Liberation Serif" panose="02020603050405020304" pitchFamily="18" charset="0"/>
          </a:endParaRPr>
        </a:p>
      </dgm:t>
    </dgm:pt>
    <dgm:pt modelId="{CEB3913B-1E6E-44A1-B93F-7A2DD888F7C3}" type="parTrans" cxnId="{1B3B031B-985E-45FD-8ADF-847F0597F634}">
      <dgm:prSet/>
      <dgm:spPr/>
      <dgm:t>
        <a:bodyPr/>
        <a:lstStyle/>
        <a:p>
          <a:endParaRPr lang="ru-RU"/>
        </a:p>
      </dgm:t>
    </dgm:pt>
    <dgm:pt modelId="{9E335FF3-8753-4034-8173-EAC5D86E7DED}" type="sibTrans" cxnId="{1B3B031B-985E-45FD-8ADF-847F0597F634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988346A-3D1B-493F-AF8F-8A2F400EA6F3}">
      <dgm:prSet phldrT="[Текст]" custT="1"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</a:gsLst>
        </a:gradFill>
      </dgm:spPr>
      <dgm:t>
        <a:bodyPr/>
        <a:lstStyle/>
        <a:p>
          <a:endParaRPr lang="ru-RU" sz="1100" baseline="0" dirty="0" smtClean="0">
            <a:latin typeface="Liberation Serif" panose="02020603050405020304" pitchFamily="18" charset="0"/>
          </a:endParaRPr>
        </a:p>
        <a:p>
          <a:r>
            <a:rPr lang="ru-RU" sz="1300" baseline="0" dirty="0" smtClean="0">
              <a:latin typeface="Liberation Serif" panose="02020603050405020304" pitchFamily="18" charset="0"/>
            </a:rPr>
            <a:t>- 10 муниципальных служащих привлечено к дисциплинарной ответственности</a:t>
          </a:r>
        </a:p>
        <a:p>
          <a:r>
            <a:rPr lang="ru-RU" sz="1300" baseline="0" dirty="0" smtClean="0">
              <a:latin typeface="Liberation Serif" panose="02020603050405020304" pitchFamily="18" charset="0"/>
            </a:rPr>
            <a:t>- 5 муниципальным служащим указано на недопустимость повторного нарушения законодательства</a:t>
          </a:r>
        </a:p>
        <a:p>
          <a:r>
            <a:rPr lang="ru-RU" sz="1300" baseline="0" dirty="0" smtClean="0">
              <a:latin typeface="Liberation Serif" panose="02020603050405020304" pitchFamily="18" charset="0"/>
            </a:rPr>
            <a:t>- в действиях муниципальных служащих признаков конфликта интересов не установлено</a:t>
          </a:r>
        </a:p>
        <a:p>
          <a:r>
            <a:rPr lang="ru-RU" sz="1300" baseline="0" dirty="0" smtClean="0">
              <a:latin typeface="Liberation Serif" panose="02020603050405020304" pitchFamily="18" charset="0"/>
            </a:rPr>
            <a:t>- </a:t>
          </a:r>
          <a:r>
            <a:rPr lang="ru-RU" sz="1300" dirty="0" smtClean="0">
              <a:latin typeface="Liberation Serif" panose="02020603050405020304" pitchFamily="18" charset="0"/>
            </a:rPr>
            <a:t>в действиях (бездействиях) муниципального служащего нарушение запретов отсутствует</a:t>
          </a:r>
          <a:endParaRPr lang="ru-RU" sz="1300" baseline="0" dirty="0" smtClean="0">
            <a:latin typeface="Liberation Serif" panose="02020603050405020304" pitchFamily="18" charset="0"/>
          </a:endParaRPr>
        </a:p>
        <a:p>
          <a:r>
            <a:rPr lang="ru-RU" sz="1300" baseline="0" dirty="0" smtClean="0">
              <a:latin typeface="Liberation Serif" panose="02020603050405020304" pitchFamily="18" charset="0"/>
            </a:rPr>
            <a:t>- нарушений антикоррупционного законодательства не установлено</a:t>
          </a:r>
        </a:p>
        <a:p>
          <a:r>
            <a:rPr lang="ru-RU" sz="1300" baseline="0" dirty="0" smtClean="0">
              <a:latin typeface="Liberation Serif" panose="02020603050405020304" pitchFamily="18" charset="0"/>
            </a:rPr>
            <a:t>- при рассмотрении уведомлений признано, что конфликт </a:t>
          </a:r>
          <a:r>
            <a:rPr lang="ru-RU" sz="1300" baseline="0" smtClean="0">
              <a:latin typeface="Liberation Serif" panose="02020603050405020304" pitchFamily="18" charset="0"/>
            </a:rPr>
            <a:t>интересов отсутствует</a:t>
          </a:r>
          <a:endParaRPr lang="ru-RU" sz="1100" baseline="0" dirty="0" smtClean="0">
            <a:latin typeface="Liberation Serif" panose="02020603050405020304" pitchFamily="18" charset="0"/>
          </a:endParaRPr>
        </a:p>
        <a:p>
          <a:endParaRPr lang="ru-RU" sz="1100" baseline="0" dirty="0">
            <a:latin typeface="Liberation Serif" panose="02020603050405020304" pitchFamily="18" charset="0"/>
          </a:endParaRPr>
        </a:p>
      </dgm:t>
    </dgm:pt>
    <dgm:pt modelId="{28D6B7E7-F9E1-49D2-A864-ABC9D7001D1B}" type="parTrans" cxnId="{88467643-9F36-4CE4-91FB-6C55E705B222}">
      <dgm:prSet/>
      <dgm:spPr/>
      <dgm:t>
        <a:bodyPr/>
        <a:lstStyle/>
        <a:p>
          <a:endParaRPr lang="ru-RU"/>
        </a:p>
      </dgm:t>
    </dgm:pt>
    <dgm:pt modelId="{BE359B64-6A07-4D68-88F9-941B521F0572}" type="sibTrans" cxnId="{88467643-9F36-4CE4-91FB-6C55E705B222}">
      <dgm:prSet/>
      <dgm:spPr/>
      <dgm:t>
        <a:bodyPr/>
        <a:lstStyle/>
        <a:p>
          <a:endParaRPr lang="ru-RU"/>
        </a:p>
      </dgm:t>
    </dgm:pt>
    <dgm:pt modelId="{13BADF46-AEAD-40DB-8F95-9330EC5FD3CD}" type="pres">
      <dgm:prSet presAssocID="{698AB62D-7775-4D6E-A70A-D5B339CA5F22}" presName="Name0" presStyleCnt="0">
        <dgm:presLayoutVars>
          <dgm:dir/>
          <dgm:resizeHandles val="exact"/>
        </dgm:presLayoutVars>
      </dgm:prSet>
      <dgm:spPr/>
    </dgm:pt>
    <dgm:pt modelId="{07D03BA3-98B6-4FC8-BA62-F3F2DD26307D}" type="pres">
      <dgm:prSet presAssocID="{14356E9B-47AF-4790-84FA-EABFFE2E59CB}" presName="node" presStyleLbl="node1" presStyleIdx="0" presStyleCnt="3" custScaleY="148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CB8F1-F310-4A00-8ED1-A70787D7A830}" type="pres">
      <dgm:prSet presAssocID="{E08048B3-5F2A-4EF6-9AA6-321FAE12CC0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87D541C-EC0F-4A8F-9C76-0FD47098DCB4}" type="pres">
      <dgm:prSet presAssocID="{E08048B3-5F2A-4EF6-9AA6-321FAE12CC0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103F180-60EA-4551-9875-2DD7AB875767}" type="pres">
      <dgm:prSet presAssocID="{51789B0C-02E7-47B2-9EC2-2B6AB1DFBFAC}" presName="node" presStyleLbl="node1" presStyleIdx="1" presStyleCnt="3" custScaleY="147869" custLinFactNeighborX="14448" custLinFactNeighborY="-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EF2AF-D292-47E8-9989-C022A3E8FCC2}" type="pres">
      <dgm:prSet presAssocID="{9E335FF3-8753-4034-8173-EAC5D86E7DED}" presName="sibTrans" presStyleLbl="sibTrans2D1" presStyleIdx="1" presStyleCnt="2" custScaleX="118005" custScaleY="108261"/>
      <dgm:spPr/>
      <dgm:t>
        <a:bodyPr/>
        <a:lstStyle/>
        <a:p>
          <a:endParaRPr lang="ru-RU"/>
        </a:p>
      </dgm:t>
    </dgm:pt>
    <dgm:pt modelId="{987C21A5-65E2-4748-99F5-5551F9CCF5DB}" type="pres">
      <dgm:prSet presAssocID="{9E335FF3-8753-4034-8173-EAC5D86E7DE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4D6BC69-7AFC-4CE3-A89C-9761C454DB5A}" type="pres">
      <dgm:prSet presAssocID="{C988346A-3D1B-493F-AF8F-8A2F400EA6F3}" presName="node" presStyleLbl="node1" presStyleIdx="2" presStyleCnt="3" custScaleY="151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49616D-30C7-4D5F-A729-94B71E46F2C9}" type="presOf" srcId="{9E335FF3-8753-4034-8173-EAC5D86E7DED}" destId="{987C21A5-65E2-4748-99F5-5551F9CCF5DB}" srcOrd="1" destOrd="0" presId="urn:microsoft.com/office/officeart/2005/8/layout/process1"/>
    <dgm:cxn modelId="{1C2D83B6-F942-4CB8-B11F-F174A3FFCE9C}" type="presOf" srcId="{E08048B3-5F2A-4EF6-9AA6-321FAE12CC09}" destId="{B87D541C-EC0F-4A8F-9C76-0FD47098DCB4}" srcOrd="1" destOrd="0" presId="urn:microsoft.com/office/officeart/2005/8/layout/process1"/>
    <dgm:cxn modelId="{B7190D17-2679-4692-B063-B83AB4273BD7}" srcId="{698AB62D-7775-4D6E-A70A-D5B339CA5F22}" destId="{14356E9B-47AF-4790-84FA-EABFFE2E59CB}" srcOrd="0" destOrd="0" parTransId="{ED97CBA0-1C06-4404-81D6-71D27C0DA199}" sibTransId="{E08048B3-5F2A-4EF6-9AA6-321FAE12CC09}"/>
    <dgm:cxn modelId="{88467643-9F36-4CE4-91FB-6C55E705B222}" srcId="{698AB62D-7775-4D6E-A70A-D5B339CA5F22}" destId="{C988346A-3D1B-493F-AF8F-8A2F400EA6F3}" srcOrd="2" destOrd="0" parTransId="{28D6B7E7-F9E1-49D2-A864-ABC9D7001D1B}" sibTransId="{BE359B64-6A07-4D68-88F9-941B521F0572}"/>
    <dgm:cxn modelId="{369E6005-EE5E-43DD-9585-4AE34AE35EDD}" type="presOf" srcId="{698AB62D-7775-4D6E-A70A-D5B339CA5F22}" destId="{13BADF46-AEAD-40DB-8F95-9330EC5FD3CD}" srcOrd="0" destOrd="0" presId="urn:microsoft.com/office/officeart/2005/8/layout/process1"/>
    <dgm:cxn modelId="{2FD1A9C6-BC26-4F37-A1F6-360429103E33}" type="presOf" srcId="{E08048B3-5F2A-4EF6-9AA6-321FAE12CC09}" destId="{DA7CB8F1-F310-4A00-8ED1-A70787D7A830}" srcOrd="0" destOrd="0" presId="urn:microsoft.com/office/officeart/2005/8/layout/process1"/>
    <dgm:cxn modelId="{DC4C32F4-7DEC-4BC6-A190-CEC25B41EF21}" type="presOf" srcId="{C988346A-3D1B-493F-AF8F-8A2F400EA6F3}" destId="{34D6BC69-7AFC-4CE3-A89C-9761C454DB5A}" srcOrd="0" destOrd="0" presId="urn:microsoft.com/office/officeart/2005/8/layout/process1"/>
    <dgm:cxn modelId="{A4EEAAAE-BCB2-4DF6-871B-E049F7F2C828}" type="presOf" srcId="{14356E9B-47AF-4790-84FA-EABFFE2E59CB}" destId="{07D03BA3-98B6-4FC8-BA62-F3F2DD26307D}" srcOrd="0" destOrd="0" presId="urn:microsoft.com/office/officeart/2005/8/layout/process1"/>
    <dgm:cxn modelId="{001347BF-E357-4D93-BEBE-1ABE5976C67C}" type="presOf" srcId="{9E335FF3-8753-4034-8173-EAC5D86E7DED}" destId="{609EF2AF-D292-47E8-9989-C022A3E8FCC2}" srcOrd="0" destOrd="0" presId="urn:microsoft.com/office/officeart/2005/8/layout/process1"/>
    <dgm:cxn modelId="{A33A101B-915D-4C77-BC5C-1A5EAD7BA251}" type="presOf" srcId="{51789B0C-02E7-47B2-9EC2-2B6AB1DFBFAC}" destId="{9103F180-60EA-4551-9875-2DD7AB875767}" srcOrd="0" destOrd="0" presId="urn:microsoft.com/office/officeart/2005/8/layout/process1"/>
    <dgm:cxn modelId="{1B3B031B-985E-45FD-8ADF-847F0597F634}" srcId="{698AB62D-7775-4D6E-A70A-D5B339CA5F22}" destId="{51789B0C-02E7-47B2-9EC2-2B6AB1DFBFAC}" srcOrd="1" destOrd="0" parTransId="{CEB3913B-1E6E-44A1-B93F-7A2DD888F7C3}" sibTransId="{9E335FF3-8753-4034-8173-EAC5D86E7DED}"/>
    <dgm:cxn modelId="{FDF9614D-0C68-4AF2-8406-DAC2C50D336A}" type="presParOf" srcId="{13BADF46-AEAD-40DB-8F95-9330EC5FD3CD}" destId="{07D03BA3-98B6-4FC8-BA62-F3F2DD26307D}" srcOrd="0" destOrd="0" presId="urn:microsoft.com/office/officeart/2005/8/layout/process1"/>
    <dgm:cxn modelId="{D1E9F1FE-FB4B-4C6B-B105-E46D56B68763}" type="presParOf" srcId="{13BADF46-AEAD-40DB-8F95-9330EC5FD3CD}" destId="{DA7CB8F1-F310-4A00-8ED1-A70787D7A830}" srcOrd="1" destOrd="0" presId="urn:microsoft.com/office/officeart/2005/8/layout/process1"/>
    <dgm:cxn modelId="{F2F649F2-EE58-4AB5-AA04-5E26F19852DD}" type="presParOf" srcId="{DA7CB8F1-F310-4A00-8ED1-A70787D7A830}" destId="{B87D541C-EC0F-4A8F-9C76-0FD47098DCB4}" srcOrd="0" destOrd="0" presId="urn:microsoft.com/office/officeart/2005/8/layout/process1"/>
    <dgm:cxn modelId="{B55B8013-FE75-4F41-8EE3-134BF1FB4AA3}" type="presParOf" srcId="{13BADF46-AEAD-40DB-8F95-9330EC5FD3CD}" destId="{9103F180-60EA-4551-9875-2DD7AB875767}" srcOrd="2" destOrd="0" presId="urn:microsoft.com/office/officeart/2005/8/layout/process1"/>
    <dgm:cxn modelId="{6C9D81BE-6356-4CE7-A15C-65B9E2CADFAB}" type="presParOf" srcId="{13BADF46-AEAD-40DB-8F95-9330EC5FD3CD}" destId="{609EF2AF-D292-47E8-9989-C022A3E8FCC2}" srcOrd="3" destOrd="0" presId="urn:microsoft.com/office/officeart/2005/8/layout/process1"/>
    <dgm:cxn modelId="{828F46EB-306B-40D4-9D5D-F13FD577378D}" type="presParOf" srcId="{609EF2AF-D292-47E8-9989-C022A3E8FCC2}" destId="{987C21A5-65E2-4748-99F5-5551F9CCF5DB}" srcOrd="0" destOrd="0" presId="urn:microsoft.com/office/officeart/2005/8/layout/process1"/>
    <dgm:cxn modelId="{B685D032-FDA7-4F2E-BC73-BB250593D03A}" type="presParOf" srcId="{13BADF46-AEAD-40DB-8F95-9330EC5FD3CD}" destId="{34D6BC69-7AFC-4CE3-A89C-9761C454DB5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04C46-0865-48F3-9CF2-0267ECF56A01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0E168D4D-B7AE-4796-A079-D62D149AAFBA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Liberation Serif" panose="02020603050405020304" pitchFamily="18" charset="0"/>
            </a:rPr>
            <a:t>Проведено                                   5 заседаний Комиссии</a:t>
          </a:r>
          <a:endParaRPr lang="ru-RU" dirty="0">
            <a:solidFill>
              <a:srgbClr val="002060"/>
            </a:solidFill>
            <a:latin typeface="Liberation Serif" panose="02020603050405020304" pitchFamily="18" charset="0"/>
          </a:endParaRPr>
        </a:p>
      </dgm:t>
    </dgm:pt>
    <dgm:pt modelId="{2B2EA8C5-D521-4167-A242-AE300BDFBA0C}" type="parTrans" cxnId="{BADFC24B-6B92-459B-AD92-707DA4547F13}">
      <dgm:prSet/>
      <dgm:spPr/>
      <dgm:t>
        <a:bodyPr/>
        <a:lstStyle/>
        <a:p>
          <a:endParaRPr lang="ru-RU"/>
        </a:p>
      </dgm:t>
    </dgm:pt>
    <dgm:pt modelId="{8C7DD47C-C6A2-49BB-9E35-20131CCD935A}" type="sibTrans" cxnId="{BADFC24B-6B92-459B-AD92-707DA4547F13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E402A2E9-BBA5-42EE-80BF-5F467065BDE2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Liberation Serif" panose="02020603050405020304" pitchFamily="18" charset="0"/>
            </a:rPr>
            <a:t>Рассматривались вопросы, согласно Плану работы Комиссии, </a:t>
          </a:r>
          <a:r>
            <a:rPr lang="ru-RU" baseline="0" dirty="0" smtClean="0">
              <a:solidFill>
                <a:srgbClr val="002060"/>
              </a:solidFill>
              <a:latin typeface="Liberation Serif" panose="02020603050405020304" pitchFamily="18" charset="0"/>
            </a:rPr>
            <a:t>утвержденному</a:t>
          </a:r>
          <a:r>
            <a:rPr lang="ru-RU" dirty="0" smtClean="0">
              <a:solidFill>
                <a:srgbClr val="002060"/>
              </a:solidFill>
              <a:latin typeface="Liberation Serif" panose="02020603050405020304" pitchFamily="18" charset="0"/>
            </a:rPr>
            <a:t> Главой Сысертского городского округа 14.12.2019, а также вопрос о возможном конфликте интересов</a:t>
          </a:r>
          <a:endParaRPr lang="ru-RU" dirty="0">
            <a:solidFill>
              <a:srgbClr val="002060"/>
            </a:solidFill>
            <a:latin typeface="Liberation Serif" panose="02020603050405020304" pitchFamily="18" charset="0"/>
          </a:endParaRPr>
        </a:p>
      </dgm:t>
    </dgm:pt>
    <dgm:pt modelId="{700B011A-C11B-4DFE-8687-9001E48B3428}" type="parTrans" cxnId="{B4F0CAA5-CD78-4987-BD4C-AFFDEBDE190D}">
      <dgm:prSet/>
      <dgm:spPr/>
      <dgm:t>
        <a:bodyPr/>
        <a:lstStyle/>
        <a:p>
          <a:endParaRPr lang="ru-RU"/>
        </a:p>
      </dgm:t>
    </dgm:pt>
    <dgm:pt modelId="{FCE3289E-9FA3-48B6-88E1-89DF6108B87F}" type="sibTrans" cxnId="{B4F0CAA5-CD78-4987-BD4C-AFFDEBDE190D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FB037560-BDD9-42DD-8312-FAB1DAC532E5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aseline="0" dirty="0" smtClean="0">
              <a:solidFill>
                <a:srgbClr val="002060"/>
              </a:solidFill>
              <a:latin typeface="Liberation Serif" panose="02020603050405020304" pitchFamily="18" charset="0"/>
            </a:rPr>
            <a:t>Нарушений законодательства не выявлено</a:t>
          </a:r>
        </a:p>
        <a:p>
          <a:r>
            <a:rPr lang="ru-RU" baseline="0" dirty="0" smtClean="0">
              <a:solidFill>
                <a:srgbClr val="002060"/>
              </a:solidFill>
              <a:latin typeface="Liberation Serif" panose="02020603050405020304" pitchFamily="18" charset="0"/>
            </a:rPr>
            <a:t>Утвержден план работы Комиссии на 2021 год</a:t>
          </a:r>
        </a:p>
      </dgm:t>
    </dgm:pt>
    <dgm:pt modelId="{137E58EE-7FB5-4371-AD82-573216D0956D}" type="parTrans" cxnId="{2729BE1E-C24B-49DC-BBA2-2DF5FFFDA1C4}">
      <dgm:prSet/>
      <dgm:spPr/>
      <dgm:t>
        <a:bodyPr/>
        <a:lstStyle/>
        <a:p>
          <a:endParaRPr lang="ru-RU"/>
        </a:p>
      </dgm:t>
    </dgm:pt>
    <dgm:pt modelId="{E3C4A861-22D0-459F-AADB-6E3D41A26CFA}" type="sibTrans" cxnId="{2729BE1E-C24B-49DC-BBA2-2DF5FFFDA1C4}">
      <dgm:prSet/>
      <dgm:spPr/>
      <dgm:t>
        <a:bodyPr/>
        <a:lstStyle/>
        <a:p>
          <a:endParaRPr lang="ru-RU"/>
        </a:p>
      </dgm:t>
    </dgm:pt>
    <dgm:pt modelId="{BE7A4AA8-3CB4-4F7A-8B09-1FC1B6784898}" type="pres">
      <dgm:prSet presAssocID="{EFB04C46-0865-48F3-9CF2-0267ECF56A01}" presName="Name0" presStyleCnt="0">
        <dgm:presLayoutVars>
          <dgm:dir/>
          <dgm:resizeHandles val="exact"/>
        </dgm:presLayoutVars>
      </dgm:prSet>
      <dgm:spPr/>
    </dgm:pt>
    <dgm:pt modelId="{3945C1B0-D5CE-4B9A-9671-7486BD95FB4A}" type="pres">
      <dgm:prSet presAssocID="{0E168D4D-B7AE-4796-A079-D62D149AAF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DA1DC-8707-4A2D-B50B-0374D6C605AB}" type="pres">
      <dgm:prSet presAssocID="{8C7DD47C-C6A2-49BB-9E35-20131CCD935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4669046-4E08-4227-AD03-073CE7A72F2A}" type="pres">
      <dgm:prSet presAssocID="{8C7DD47C-C6A2-49BB-9E35-20131CCD935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79B7032-3461-4190-B0B8-90E1E46FAC36}" type="pres">
      <dgm:prSet presAssocID="{E402A2E9-BBA5-42EE-80BF-5F467065BD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49DA4-4CA2-4AF7-B89E-9CE46A3C994F}" type="pres">
      <dgm:prSet presAssocID="{FCE3289E-9FA3-48B6-88E1-89DF6108B87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5988489-9B13-43FB-A377-403649997EA8}" type="pres">
      <dgm:prSet presAssocID="{FCE3289E-9FA3-48B6-88E1-89DF6108B87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A413F6E-BC1A-4AD3-852A-FF02A98A0BAB}" type="pres">
      <dgm:prSet presAssocID="{FB037560-BDD9-42DD-8312-FAB1DAC532E5}" presName="node" presStyleLbl="node1" presStyleIdx="2" presStyleCnt="3" custLinFactNeighborX="-1546" custLinFactNeighborY="-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D81163-BE78-4E9A-92FA-19BBD366C871}" type="presOf" srcId="{0E168D4D-B7AE-4796-A079-D62D149AAFBA}" destId="{3945C1B0-D5CE-4B9A-9671-7486BD95FB4A}" srcOrd="0" destOrd="0" presId="urn:microsoft.com/office/officeart/2005/8/layout/process1"/>
    <dgm:cxn modelId="{B4F0CAA5-CD78-4987-BD4C-AFFDEBDE190D}" srcId="{EFB04C46-0865-48F3-9CF2-0267ECF56A01}" destId="{E402A2E9-BBA5-42EE-80BF-5F467065BDE2}" srcOrd="1" destOrd="0" parTransId="{700B011A-C11B-4DFE-8687-9001E48B3428}" sibTransId="{FCE3289E-9FA3-48B6-88E1-89DF6108B87F}"/>
    <dgm:cxn modelId="{8A3D34A3-0CE2-45F2-BBB8-30C99897FBE6}" type="presOf" srcId="{E402A2E9-BBA5-42EE-80BF-5F467065BDE2}" destId="{379B7032-3461-4190-B0B8-90E1E46FAC36}" srcOrd="0" destOrd="0" presId="urn:microsoft.com/office/officeart/2005/8/layout/process1"/>
    <dgm:cxn modelId="{2729BE1E-C24B-49DC-BBA2-2DF5FFFDA1C4}" srcId="{EFB04C46-0865-48F3-9CF2-0267ECF56A01}" destId="{FB037560-BDD9-42DD-8312-FAB1DAC532E5}" srcOrd="2" destOrd="0" parTransId="{137E58EE-7FB5-4371-AD82-573216D0956D}" sibTransId="{E3C4A861-22D0-459F-AADB-6E3D41A26CFA}"/>
    <dgm:cxn modelId="{ADB1D90F-9504-482E-A091-00FBAA86254F}" type="presOf" srcId="{EFB04C46-0865-48F3-9CF2-0267ECF56A01}" destId="{BE7A4AA8-3CB4-4F7A-8B09-1FC1B6784898}" srcOrd="0" destOrd="0" presId="urn:microsoft.com/office/officeart/2005/8/layout/process1"/>
    <dgm:cxn modelId="{D825F722-9673-4988-829D-90D31519DF1C}" type="presOf" srcId="{8C7DD47C-C6A2-49BB-9E35-20131CCD935A}" destId="{D0FDA1DC-8707-4A2D-B50B-0374D6C605AB}" srcOrd="0" destOrd="0" presId="urn:microsoft.com/office/officeart/2005/8/layout/process1"/>
    <dgm:cxn modelId="{5674E1BB-A5FA-4B08-BBB5-442AF34BC9AF}" type="presOf" srcId="{8C7DD47C-C6A2-49BB-9E35-20131CCD935A}" destId="{44669046-4E08-4227-AD03-073CE7A72F2A}" srcOrd="1" destOrd="0" presId="urn:microsoft.com/office/officeart/2005/8/layout/process1"/>
    <dgm:cxn modelId="{BADFC24B-6B92-459B-AD92-707DA4547F13}" srcId="{EFB04C46-0865-48F3-9CF2-0267ECF56A01}" destId="{0E168D4D-B7AE-4796-A079-D62D149AAFBA}" srcOrd="0" destOrd="0" parTransId="{2B2EA8C5-D521-4167-A242-AE300BDFBA0C}" sibTransId="{8C7DD47C-C6A2-49BB-9E35-20131CCD935A}"/>
    <dgm:cxn modelId="{723E1C46-4EDC-47BE-B1C7-0D9EFE73A214}" type="presOf" srcId="{FCE3289E-9FA3-48B6-88E1-89DF6108B87F}" destId="{EB349DA4-4CA2-4AF7-B89E-9CE46A3C994F}" srcOrd="0" destOrd="0" presId="urn:microsoft.com/office/officeart/2005/8/layout/process1"/>
    <dgm:cxn modelId="{7AC45461-7E17-4075-B8AA-D8969A3F945D}" type="presOf" srcId="{FB037560-BDD9-42DD-8312-FAB1DAC532E5}" destId="{9A413F6E-BC1A-4AD3-852A-FF02A98A0BAB}" srcOrd="0" destOrd="0" presId="urn:microsoft.com/office/officeart/2005/8/layout/process1"/>
    <dgm:cxn modelId="{2F25F418-2B3E-418B-8A23-706E6C778BAF}" type="presOf" srcId="{FCE3289E-9FA3-48B6-88E1-89DF6108B87F}" destId="{E5988489-9B13-43FB-A377-403649997EA8}" srcOrd="1" destOrd="0" presId="urn:microsoft.com/office/officeart/2005/8/layout/process1"/>
    <dgm:cxn modelId="{11E416C6-3985-4B6B-BA70-F41B25C76588}" type="presParOf" srcId="{BE7A4AA8-3CB4-4F7A-8B09-1FC1B6784898}" destId="{3945C1B0-D5CE-4B9A-9671-7486BD95FB4A}" srcOrd="0" destOrd="0" presId="urn:microsoft.com/office/officeart/2005/8/layout/process1"/>
    <dgm:cxn modelId="{680503BB-ECBA-4247-A1EB-9BA8880F8D3A}" type="presParOf" srcId="{BE7A4AA8-3CB4-4F7A-8B09-1FC1B6784898}" destId="{D0FDA1DC-8707-4A2D-B50B-0374D6C605AB}" srcOrd="1" destOrd="0" presId="urn:microsoft.com/office/officeart/2005/8/layout/process1"/>
    <dgm:cxn modelId="{E4F01D1A-0F50-406A-9CBC-1B89CC0E9D4E}" type="presParOf" srcId="{D0FDA1DC-8707-4A2D-B50B-0374D6C605AB}" destId="{44669046-4E08-4227-AD03-073CE7A72F2A}" srcOrd="0" destOrd="0" presId="urn:microsoft.com/office/officeart/2005/8/layout/process1"/>
    <dgm:cxn modelId="{37D525E5-A63E-4E72-ABDF-3A3CBCFC4802}" type="presParOf" srcId="{BE7A4AA8-3CB4-4F7A-8B09-1FC1B6784898}" destId="{379B7032-3461-4190-B0B8-90E1E46FAC36}" srcOrd="2" destOrd="0" presId="urn:microsoft.com/office/officeart/2005/8/layout/process1"/>
    <dgm:cxn modelId="{C573C07A-0BD7-4E6E-949D-5EBB4FEBDA6B}" type="presParOf" srcId="{BE7A4AA8-3CB4-4F7A-8B09-1FC1B6784898}" destId="{EB349DA4-4CA2-4AF7-B89E-9CE46A3C994F}" srcOrd="3" destOrd="0" presId="urn:microsoft.com/office/officeart/2005/8/layout/process1"/>
    <dgm:cxn modelId="{B781EBE2-C238-46D2-9354-C7A6C840D60A}" type="presParOf" srcId="{EB349DA4-4CA2-4AF7-B89E-9CE46A3C994F}" destId="{E5988489-9B13-43FB-A377-403649997EA8}" srcOrd="0" destOrd="0" presId="urn:microsoft.com/office/officeart/2005/8/layout/process1"/>
    <dgm:cxn modelId="{81D4B04A-96F8-40B9-B1CB-A9B78EA80C5C}" type="presParOf" srcId="{BE7A4AA8-3CB4-4F7A-8B09-1FC1B6784898}" destId="{9A413F6E-BC1A-4AD3-852A-FF02A98A0BA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3BA3-98B6-4FC8-BA62-F3F2DD26307D}">
      <dsp:nvSpPr>
        <dsp:cNvPr id="0" name=""/>
        <dsp:cNvSpPr/>
      </dsp:nvSpPr>
      <dsp:spPr>
        <a:xfrm>
          <a:off x="14064" y="-11817"/>
          <a:ext cx="2701396" cy="3822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baseline="0" dirty="0" smtClean="0">
              <a:latin typeface="Liberation Serif" panose="02020603050405020304" pitchFamily="18" charset="0"/>
            </a:rPr>
            <a:t>Проведено                          6 заседаний Комиссии</a:t>
          </a:r>
          <a:endParaRPr lang="ru-RU" sz="2800" kern="1200" baseline="0" dirty="0">
            <a:latin typeface="Liberation Serif" panose="02020603050405020304" pitchFamily="18" charset="0"/>
          </a:endParaRPr>
        </a:p>
      </dsp:txBody>
      <dsp:txXfrm>
        <a:off x="93185" y="67304"/>
        <a:ext cx="2543154" cy="3664309"/>
      </dsp:txXfrm>
    </dsp:sp>
    <dsp:sp modelId="{DA7CB8F1-F310-4A00-8ED1-A70787D7A830}">
      <dsp:nvSpPr>
        <dsp:cNvPr id="0" name=""/>
        <dsp:cNvSpPr/>
      </dsp:nvSpPr>
      <dsp:spPr>
        <a:xfrm>
          <a:off x="3018675" y="1564484"/>
          <a:ext cx="642814" cy="669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3018675" y="1698473"/>
        <a:ext cx="449970" cy="401968"/>
      </dsp:txXfrm>
    </dsp:sp>
    <dsp:sp modelId="{9103F180-60EA-4551-9875-2DD7AB875767}">
      <dsp:nvSpPr>
        <dsp:cNvPr id="0" name=""/>
        <dsp:cNvSpPr/>
      </dsp:nvSpPr>
      <dsp:spPr>
        <a:xfrm>
          <a:off x="3928318" y="0"/>
          <a:ext cx="2701396" cy="3798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bg1"/>
              </a:solidFill>
              <a:latin typeface="Liberation Serif" panose="02020603050405020304" pitchFamily="18" charset="0"/>
            </a:rPr>
            <a:t>Рассмотрено: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bg1"/>
              </a:solidFill>
              <a:latin typeface="Liberation Serif" panose="02020603050405020304" pitchFamily="18" charset="0"/>
            </a:rPr>
            <a:t>    - материалы в отношении                      15 муниципальных служащих    в связи с представлением </a:t>
          </a:r>
          <a:r>
            <a:rPr lang="ru-RU" sz="1200" kern="1200" dirty="0" smtClean="0">
              <a:solidFill>
                <a:schemeClr val="bg1"/>
              </a:solidFill>
              <a:latin typeface="Liberation Serif" panose="02020603050405020304" pitchFamily="18" charset="0"/>
            </a:rPr>
            <a:t>недостоверных и (или) неполных сведений в справке о доходах, расходах, об имуществе и обязательствах имущественного характера</a:t>
          </a:r>
          <a:endParaRPr lang="ru-RU" sz="1200" kern="1200" baseline="0" dirty="0" smtClean="0">
            <a:solidFill>
              <a:schemeClr val="bg1"/>
            </a:solidFill>
            <a:latin typeface="Liberation Serif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latin typeface="Liberation Serif" panose="02020603050405020304" pitchFamily="18" charset="0"/>
            </a:rPr>
            <a:t>- 4 вопроса о соблюдении требований о предотвращении или урегулированию конфликта интересов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Liberation Serif" panose="02020603050405020304" pitchFamily="18" charset="0"/>
            </a:rPr>
            <a:t>- 1 вопрос о нарушении запрета для муниципальных служащих</a:t>
          </a:r>
          <a:endParaRPr lang="ru-RU" sz="1200" kern="1200" baseline="0" dirty="0" smtClean="0">
            <a:latin typeface="Liberation Serif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latin typeface="Liberation Serif" panose="02020603050405020304" pitchFamily="18" charset="0"/>
            </a:rPr>
            <a:t>- 3 вопроса о возможном нарушении антикоррупционного законодательства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latin typeface="Liberation Serif" panose="02020603050405020304" pitchFamily="18" charset="0"/>
            </a:rPr>
            <a:t>- 3 уведомления о возникновении личной заинтересованности, которая приводит или может привести к конфликту интересов</a:t>
          </a:r>
          <a:endParaRPr lang="ru-RU" sz="1200" kern="1200" baseline="0" dirty="0">
            <a:latin typeface="Liberation Serif" panose="02020603050405020304" pitchFamily="18" charset="0"/>
          </a:endParaRPr>
        </a:p>
      </dsp:txBody>
      <dsp:txXfrm>
        <a:off x="4007439" y="79121"/>
        <a:ext cx="2543154" cy="3640674"/>
      </dsp:txXfrm>
    </dsp:sp>
    <dsp:sp modelId="{609EF2AF-D292-47E8-9989-C022A3E8FCC2}">
      <dsp:nvSpPr>
        <dsp:cNvPr id="0" name=""/>
        <dsp:cNvSpPr/>
      </dsp:nvSpPr>
      <dsp:spPr>
        <a:xfrm>
          <a:off x="6821535" y="1536812"/>
          <a:ext cx="593066" cy="725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821535" y="1681870"/>
        <a:ext cx="415146" cy="435174"/>
      </dsp:txXfrm>
    </dsp:sp>
    <dsp:sp modelId="{34D6BC69-7AFC-4CE3-A89C-9761C454DB5A}">
      <dsp:nvSpPr>
        <dsp:cNvPr id="0" name=""/>
        <dsp:cNvSpPr/>
      </dsp:nvSpPr>
      <dsp:spPr>
        <a:xfrm>
          <a:off x="7577975" y="-47271"/>
          <a:ext cx="2701396" cy="38934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baseline="0" dirty="0" smtClean="0">
            <a:latin typeface="Liberation Serif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latin typeface="Liberation Serif" panose="02020603050405020304" pitchFamily="18" charset="0"/>
            </a:rPr>
            <a:t>- 10 муниципальных служащих привлечено к дисциплинарной ответственности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latin typeface="Liberation Serif" panose="02020603050405020304" pitchFamily="18" charset="0"/>
            </a:rPr>
            <a:t>- 5 муниципальным служащим указано на недопустимость повторного нарушения законодательства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latin typeface="Liberation Serif" panose="02020603050405020304" pitchFamily="18" charset="0"/>
            </a:rPr>
            <a:t>- в действиях муниципальных служащих признаков конфликта интересов не установлено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latin typeface="Liberation Serif" panose="02020603050405020304" pitchFamily="18" charset="0"/>
            </a:rPr>
            <a:t>- </a:t>
          </a:r>
          <a:r>
            <a:rPr lang="ru-RU" sz="1300" kern="1200" dirty="0" smtClean="0">
              <a:latin typeface="Liberation Serif" panose="02020603050405020304" pitchFamily="18" charset="0"/>
            </a:rPr>
            <a:t>в действиях (бездействиях) муниципального служащего нарушение запретов отсутствует</a:t>
          </a:r>
          <a:endParaRPr lang="ru-RU" sz="1300" kern="1200" baseline="0" dirty="0" smtClean="0">
            <a:latin typeface="Liberation Serif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latin typeface="Liberation Serif" panose="02020603050405020304" pitchFamily="18" charset="0"/>
            </a:rPr>
            <a:t>- нарушений антикоррупционного законодательства не установлено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latin typeface="Liberation Serif" panose="02020603050405020304" pitchFamily="18" charset="0"/>
            </a:rPr>
            <a:t>- при рассмотрении уведомлений признано, что конфликт </a:t>
          </a:r>
          <a:r>
            <a:rPr lang="ru-RU" sz="1300" kern="1200" baseline="0" smtClean="0">
              <a:latin typeface="Liberation Serif" panose="02020603050405020304" pitchFamily="18" charset="0"/>
            </a:rPr>
            <a:t>интересов отсутствует</a:t>
          </a:r>
          <a:endParaRPr lang="ru-RU" sz="1100" kern="1200" baseline="0" dirty="0" smtClean="0">
            <a:latin typeface="Liberation Serif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baseline="0" dirty="0">
            <a:latin typeface="Liberation Serif" panose="02020603050405020304" pitchFamily="18" charset="0"/>
          </a:endParaRPr>
        </a:p>
      </dsp:txBody>
      <dsp:txXfrm>
        <a:off x="7657096" y="31850"/>
        <a:ext cx="2543154" cy="3735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5C1B0-D5CE-4B9A-9671-7486BD95FB4A}">
      <dsp:nvSpPr>
        <dsp:cNvPr id="0" name=""/>
        <dsp:cNvSpPr/>
      </dsp:nvSpPr>
      <dsp:spPr>
        <a:xfrm>
          <a:off x="8995" y="491239"/>
          <a:ext cx="2688751" cy="26719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Liberation Serif" panose="02020603050405020304" pitchFamily="18" charset="0"/>
            </a:rPr>
            <a:t>Проведено                                   5 заседаний Комиссии</a:t>
          </a:r>
          <a:endParaRPr lang="ru-RU" sz="1800" kern="1200" dirty="0">
            <a:solidFill>
              <a:srgbClr val="002060"/>
            </a:solidFill>
            <a:latin typeface="Liberation Serif" panose="02020603050405020304" pitchFamily="18" charset="0"/>
          </a:endParaRPr>
        </a:p>
      </dsp:txBody>
      <dsp:txXfrm>
        <a:off x="87254" y="569498"/>
        <a:ext cx="2532233" cy="2515428"/>
      </dsp:txXfrm>
    </dsp:sp>
    <dsp:sp modelId="{D0FDA1DC-8707-4A2D-B50B-0374D6C605AB}">
      <dsp:nvSpPr>
        <dsp:cNvPr id="0" name=""/>
        <dsp:cNvSpPr/>
      </dsp:nvSpPr>
      <dsp:spPr>
        <a:xfrm>
          <a:off x="2966622" y="1493807"/>
          <a:ext cx="570015" cy="6668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966622" y="1627169"/>
        <a:ext cx="399011" cy="400086"/>
      </dsp:txXfrm>
    </dsp:sp>
    <dsp:sp modelId="{379B7032-3461-4190-B0B8-90E1E46FAC36}">
      <dsp:nvSpPr>
        <dsp:cNvPr id="0" name=""/>
        <dsp:cNvSpPr/>
      </dsp:nvSpPr>
      <dsp:spPr>
        <a:xfrm>
          <a:off x="3773247" y="491239"/>
          <a:ext cx="2688751" cy="26719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Liberation Serif" panose="02020603050405020304" pitchFamily="18" charset="0"/>
            </a:rPr>
            <a:t>Рассматривались вопросы, согласно Плану работы Комиссии, </a:t>
          </a:r>
          <a:r>
            <a:rPr lang="ru-RU" sz="1800" kern="1200" baseline="0" dirty="0" smtClean="0">
              <a:solidFill>
                <a:srgbClr val="002060"/>
              </a:solidFill>
              <a:latin typeface="Liberation Serif" panose="02020603050405020304" pitchFamily="18" charset="0"/>
            </a:rPr>
            <a:t>утвержденному</a:t>
          </a:r>
          <a:r>
            <a:rPr lang="ru-RU" sz="1800" kern="1200" dirty="0" smtClean="0">
              <a:solidFill>
                <a:srgbClr val="002060"/>
              </a:solidFill>
              <a:latin typeface="Liberation Serif" panose="02020603050405020304" pitchFamily="18" charset="0"/>
            </a:rPr>
            <a:t> Главой Сысертского городского округа 14.12.2019, а также вопрос о возможном конфликте интересов</a:t>
          </a:r>
          <a:endParaRPr lang="ru-RU" sz="1800" kern="1200" dirty="0">
            <a:solidFill>
              <a:srgbClr val="002060"/>
            </a:solidFill>
            <a:latin typeface="Liberation Serif" panose="02020603050405020304" pitchFamily="18" charset="0"/>
          </a:endParaRPr>
        </a:p>
      </dsp:txBody>
      <dsp:txXfrm>
        <a:off x="3851506" y="569498"/>
        <a:ext cx="2532233" cy="2515428"/>
      </dsp:txXfrm>
    </dsp:sp>
    <dsp:sp modelId="{EB349DA4-4CA2-4AF7-B89E-9CE46A3C994F}">
      <dsp:nvSpPr>
        <dsp:cNvPr id="0" name=""/>
        <dsp:cNvSpPr/>
      </dsp:nvSpPr>
      <dsp:spPr>
        <a:xfrm rot="21578725">
          <a:off x="6726712" y="1482112"/>
          <a:ext cx="561213" cy="6668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726714" y="1615995"/>
        <a:ext cx="392849" cy="400086"/>
      </dsp:txXfrm>
    </dsp:sp>
    <dsp:sp modelId="{9A413F6E-BC1A-4AD3-852A-FF02A98A0BAB}">
      <dsp:nvSpPr>
        <dsp:cNvPr id="0" name=""/>
        <dsp:cNvSpPr/>
      </dsp:nvSpPr>
      <dsp:spPr>
        <a:xfrm>
          <a:off x="7520872" y="468046"/>
          <a:ext cx="2688751" cy="26719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rgbClr val="002060"/>
              </a:solidFill>
              <a:latin typeface="Liberation Serif" panose="02020603050405020304" pitchFamily="18" charset="0"/>
            </a:rPr>
            <a:t>Нарушений законодательства не выявлено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solidFill>
                <a:srgbClr val="002060"/>
              </a:solidFill>
              <a:latin typeface="Liberation Serif" panose="02020603050405020304" pitchFamily="18" charset="0"/>
            </a:rPr>
            <a:t>Утвержден план работы Комиссии на 2021 год</a:t>
          </a:r>
        </a:p>
      </dsp:txBody>
      <dsp:txXfrm>
        <a:off x="7599131" y="546305"/>
        <a:ext cx="2532233" cy="2515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5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5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7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9113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31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41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61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98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0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0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4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0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9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2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5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8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6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3">
                <a:lumMod val="75000"/>
              </a:schemeClr>
            </a:gs>
            <a:gs pos="72000">
              <a:schemeClr val="accent4"/>
            </a:gs>
            <a:gs pos="100000">
              <a:schemeClr val="accent1">
                <a:lumMod val="45000"/>
                <a:lumOff val="55000"/>
              </a:schemeClr>
            </a:gs>
            <a:gs pos="99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29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7133" y="364068"/>
            <a:ext cx="7730066" cy="2952712"/>
          </a:xfrm>
        </p:spPr>
        <p:txBody>
          <a:bodyPr anchor="t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Liberation Serif" panose="02020603050405020304" pitchFamily="18" charset="0"/>
              </a:rPr>
              <a:t>Отчет о выполнении в 2020 году Плана мероприятий                          Сысертского городского округа                                           по противодействию коррупции</a:t>
            </a:r>
            <a:endParaRPr lang="ru-RU" sz="3600" b="1" dirty="0">
              <a:solidFill>
                <a:srgbClr val="FFFF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1169" cy="2871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63" y="2705101"/>
            <a:ext cx="7190396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3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3" y="452718"/>
            <a:ext cx="9304222" cy="2406860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Комиссия по соблюдению требований к служебному поведению муниципальных служащих Администрации Сысертского городского округа </a:t>
            </a:r>
            <a:r>
              <a:rPr lang="ru-RU" sz="3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           и </a:t>
            </a:r>
            <a:r>
              <a:rPr lang="ru-RU" sz="3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урегулированию конфликта интересов</a:t>
            </a:r>
            <a:endParaRPr lang="ru-RU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691640"/>
              </p:ext>
            </p:extLst>
          </p:nvPr>
        </p:nvGraphicFramePr>
        <p:xfrm>
          <a:off x="1103313" y="2709949"/>
          <a:ext cx="10293436" cy="3798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1476" y="285957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8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26689" cy="2431798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Комиссия по координации работы </a:t>
            </a:r>
            <a:br>
              <a:rPr lang="ru-RU" sz="4400" b="1" dirty="0">
                <a:solidFill>
                  <a:srgbClr val="002060"/>
                </a:solidFill>
                <a:latin typeface="Liberation Serif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по противодействию коррупции </a:t>
            </a:r>
            <a:br>
              <a:rPr lang="ru-RU" sz="4400" b="1" dirty="0">
                <a:solidFill>
                  <a:srgbClr val="002060"/>
                </a:solidFill>
                <a:latin typeface="Liberation Serif" panose="02020603050405020304" pitchFamily="18" charset="0"/>
              </a:rPr>
            </a:br>
            <a:r>
              <a:rPr lang="ru-RU" sz="4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в </a:t>
            </a:r>
            <a:r>
              <a:rPr lang="ru-RU" sz="4400" b="1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Сысертском</a:t>
            </a:r>
            <a:r>
              <a:rPr lang="ru-RU" sz="4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 городском округе</a:t>
            </a:r>
            <a:endParaRPr lang="ru-RU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108072"/>
              </p:ext>
            </p:extLst>
          </p:nvPr>
        </p:nvGraphicFramePr>
        <p:xfrm>
          <a:off x="1103312" y="2593975"/>
          <a:ext cx="10235247" cy="365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40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711" y="309843"/>
            <a:ext cx="9404723" cy="196663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Общая численность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служащих, подающих сведения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своих доходах,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расходах, имуществе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обязательствах имущественного характера,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также доходах,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расходах, имуществе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обязательствах имущественного характера супруги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(супруга) и несовершеннолетних детей,                              численность принятых на муниципальную службу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4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4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249319"/>
              </p:ext>
            </p:extLst>
          </p:nvPr>
        </p:nvGraphicFramePr>
        <p:xfrm>
          <a:off x="1255711" y="2099919"/>
          <a:ext cx="8947150" cy="356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386596"/>
              </p:ext>
            </p:extLst>
          </p:nvPr>
        </p:nvGraphicFramePr>
        <p:xfrm>
          <a:off x="611560" y="5619405"/>
          <a:ext cx="10789865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915">
                  <a:extLst>
                    <a:ext uri="{9D8B030D-6E8A-4147-A177-3AD203B41FA5}">
                      <a16:colId xmlns:a16="http://schemas.microsoft.com/office/drawing/2014/main" val="2671789343"/>
                    </a:ext>
                  </a:extLst>
                </a:gridCol>
                <a:gridCol w="3381375">
                  <a:extLst>
                    <a:ext uri="{9D8B030D-6E8A-4147-A177-3AD203B41FA5}">
                      <a16:colId xmlns:a16="http://schemas.microsoft.com/office/drawing/2014/main" val="804245383"/>
                    </a:ext>
                  </a:extLst>
                </a:gridCol>
                <a:gridCol w="3838575">
                  <a:extLst>
                    <a:ext uri="{9D8B030D-6E8A-4147-A177-3AD203B41FA5}">
                      <a16:colId xmlns:a16="http://schemas.microsoft.com/office/drawing/2014/main" val="1803152125"/>
                    </a:ext>
                  </a:extLst>
                </a:gridCol>
              </a:tblGrid>
              <a:tr h="7849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За предоставление недостоверных сведений                     за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2017 год в 2018 году 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 муниципальный служащий привлечен к дисциплинарной ответственности в виде выговора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Предоставление недостоверных сведений                                      за 2018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год в 2019 году не установлено</a:t>
                      </a:r>
                      <a:endParaRPr lang="ru-RU" sz="1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За предоставление недостоверных и неполных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сведений за 2016-2018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годы в 2020 году                          7 муниципальных служащих привлечено к дисциплинарной ответственности в виде замечания, 3 – в виде выговора</a:t>
                      </a:r>
                      <a:endParaRPr lang="ru-RU" sz="1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648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40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036" y="500343"/>
            <a:ext cx="9404723" cy="14005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Liberation Serif" panose="02020603050405020304" pitchFamily="18" charset="0"/>
              </a:rPr>
              <a:t>Целевые показатели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Liberation Serif" panose="02020603050405020304" pitchFamily="18" charset="0"/>
              </a:rPr>
              <a:t>эффективности реализации Муниципального плана</a:t>
            </a:r>
          </a:p>
        </p:txBody>
      </p:sp>
      <p:graphicFrame>
        <p:nvGraphicFramePr>
          <p:cNvPr id="23" name="Объект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851092"/>
              </p:ext>
            </p:extLst>
          </p:nvPr>
        </p:nvGraphicFramePr>
        <p:xfrm>
          <a:off x="1103684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437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25" y="452718"/>
            <a:ext cx="9315450" cy="140053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Проведена антикоррупционная экспертиза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проектов муниципальных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правовых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актов     (далее – МПА)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071026"/>
              </p:ext>
            </p:extLst>
          </p:nvPr>
        </p:nvGraphicFramePr>
        <p:xfrm>
          <a:off x="1103313" y="2052638"/>
          <a:ext cx="8947150" cy="332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730132"/>
              </p:ext>
            </p:extLst>
          </p:nvPr>
        </p:nvGraphicFramePr>
        <p:xfrm>
          <a:off x="1589271" y="5463116"/>
          <a:ext cx="950735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7354">
                  <a:extLst>
                    <a:ext uri="{9D8B030D-6E8A-4147-A177-3AD203B41FA5}">
                      <a16:colId xmlns:a16="http://schemas.microsoft.com/office/drawing/2014/main" val="1252113892"/>
                    </a:ext>
                  </a:extLst>
                </a:gridCol>
              </a:tblGrid>
              <a:tr h="1051984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 2019 году поступило 13</a:t>
                      </a:r>
                      <a:r>
                        <a:rPr lang="ru-RU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заключений независимых экспертов, в 2020 году </a:t>
                      </a:r>
                      <a:r>
                        <a:rPr lang="ru-RU" b="0" baseline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– 11 </a:t>
                      </a:r>
                      <a:r>
                        <a:rPr lang="ru-RU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заключений независимых экспертов. Данные заключения приняты во внимание в рамках проведения независимой антикоррупционной экспертизы в отношении проектов муниципальных правовых актов. </a:t>
                      </a:r>
                      <a:endParaRPr lang="ru-RU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559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6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938057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Сведения об организации  подготовки  служащих в сфере противодействия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коррупции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3886199"/>
            <a:ext cx="7364413" cy="2362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В 2019 году 49 муниципальных служащих  прошли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обучение по антикоррупционной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тематике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В 2020 году – 10 муниципальных служащих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85" y="2103378"/>
            <a:ext cx="2808897" cy="41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4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964026"/>
            <a:ext cx="663098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Liberation Serif" panose="02020603050405020304" pitchFamily="18" charset="0"/>
              </a:rPr>
              <a:t>С целью привлечения жителей, общественных объединений и некоммерческих организаций, действующих на территории Сысертского городского округа, к активному участию в решении вопросов местного самоуправления, обеспечения согласования общественно значимых инициатив органов местного самоуправления, 11 октября 2018 года сформирована Общественная палата Сысертского городского округа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26" y="3261180"/>
            <a:ext cx="4586287" cy="302695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98458"/>
              </p:ext>
            </p:extLst>
          </p:nvPr>
        </p:nvGraphicFramePr>
        <p:xfrm>
          <a:off x="7061994" y="2335961"/>
          <a:ext cx="465851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8519">
                  <a:extLst>
                    <a:ext uri="{9D8B030D-6E8A-4147-A177-3AD203B41FA5}">
                      <a16:colId xmlns:a16="http://schemas.microsoft.com/office/drawing/2014/main" val="2016781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Liberation Serif" panose="02020603050405020304" pitchFamily="18" charset="0"/>
                        </a:rPr>
                        <a:t>Общественная палата Сысертского городского округа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399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9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74755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Организована работа «Телефона доверия» </a:t>
            </a: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для </a:t>
            </a:r>
            <a:r>
              <a:rPr lang="ru-RU" sz="2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сообщения о фактах проявления коррупции </a:t>
            </a: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органах местного самоуправления </a:t>
            </a: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Сысертского </a:t>
            </a:r>
            <a:r>
              <a:rPr lang="ru-RU" sz="2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городского округа</a:t>
            </a:r>
            <a:endParaRPr lang="ru-RU" sz="28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026" name="Picture 2" descr="Картинки по запросу &quot;картинка телефон доверия противодействие коррупции&quot;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13" y="2799593"/>
            <a:ext cx="4395787" cy="271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0849" y="2324100"/>
            <a:ext cx="4410076" cy="39322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2019 году на Телефон доверия поступило                             2 сообщения по фактам коррупции.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По результатам проверок факты коррупции не подтвердились.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2020 году сообщений о фактах коррупции не поступало.</a:t>
            </a:r>
            <a:endParaRPr lang="ru-RU" sz="28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13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1246</TotalTime>
  <Words>490</Words>
  <Application>Microsoft Office PowerPoint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Liberation Serif</vt:lpstr>
      <vt:lpstr>Wingdings 3</vt:lpstr>
      <vt:lpstr>Ион</vt:lpstr>
      <vt:lpstr>Отчет о выполнении в 2020 году Плана мероприятий                          Сысертского городского округа                                           по противодействию коррупции</vt:lpstr>
      <vt:lpstr>Комиссия по соблюдению требований к служебному поведению муниципальных служащих Администрации Сысертского городского округа                    и урегулированию конфликта интересов</vt:lpstr>
      <vt:lpstr>Комиссия по координации работы  по противодействию коррупции  в Сысертском городском округе</vt:lpstr>
      <vt:lpstr>Общая численность муниципальных служащих, подающих сведения о своих доходах, расходах, имуществе, обязательствах имущественного характера,             а также доходах, расходах, имуществе и обязательствах имущественного характера супруги (супруга) и несовершеннолетних детей,                              численность принятых на муниципальную службу   </vt:lpstr>
      <vt:lpstr>Целевые показатели эффективности реализации Муниципального плана</vt:lpstr>
      <vt:lpstr>Проведена антикоррупционная экспертиза проектов муниципальных правовых актов     (далее – МПА)</vt:lpstr>
      <vt:lpstr>Сведения об организации  подготовки  служащих в сфере противодействия коррупции</vt:lpstr>
      <vt:lpstr>Презентация PowerPoint</vt:lpstr>
      <vt:lpstr>Организована работа «Телефона доверия»  для сообщения о фактах проявления коррупции  в органах местного самоуправления  Сысертского городского округа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выполнении в 2019 году Плана м</dc:title>
  <dc:creator>Степанова Наталья Владимировна</dc:creator>
  <cp:lastModifiedBy>Шабуров Александр Евгеньевич</cp:lastModifiedBy>
  <cp:revision>54</cp:revision>
  <dcterms:created xsi:type="dcterms:W3CDTF">2020-02-03T03:59:16Z</dcterms:created>
  <dcterms:modified xsi:type="dcterms:W3CDTF">2021-01-29T07:59:40Z</dcterms:modified>
</cp:coreProperties>
</file>